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7" autoAdjust="0"/>
    <p:restoredTop sz="94712" autoAdjust="0"/>
  </p:normalViewPr>
  <p:slideViewPr>
    <p:cSldViewPr snapToGrid="0" snapToObjects="1">
      <p:cViewPr varScale="1">
        <p:scale>
          <a:sx n="69" d="100"/>
          <a:sy n="69" d="100"/>
        </p:scale>
        <p:origin x="141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endais\Desktop\AGM\2017.18%20AGM\Financials%20for%20AGM%202018.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endais\AppData\Roaming\Microsoft\Excel\Financials%20for%20AGM%202018%20(version%201).xlsb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SDL</a:t>
            </a:r>
            <a:r>
              <a:rPr lang="en-US" sz="2000" b="0" baseline="0" dirty="0">
                <a:latin typeface="Arial" panose="020B0604020202020204" pitchFamily="34" charset="0"/>
                <a:cs typeface="Arial" panose="020B0604020202020204" pitchFamily="34" charset="0"/>
              </a:rPr>
              <a:t>, Penalties &amp; interest ( R millions)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20453135079850185"/>
          <c:y val="2.5854704334706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SDL!$B$5</c:f>
              <c:strCache>
                <c:ptCount val="1"/>
                <c:pt idx="0">
                  <c:v>SDL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SDL!$C$4:$H$4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SDL!$C$5:$H$5</c:f>
              <c:numCache>
                <c:formatCode>_ * #,##0_ ;_ * \-#,##0_ ;_ * "-"??_ ;_ @_ </c:formatCode>
                <c:ptCount val="6"/>
                <c:pt idx="0">
                  <c:v>612</c:v>
                </c:pt>
                <c:pt idx="1">
                  <c:v>636</c:v>
                </c:pt>
                <c:pt idx="2">
                  <c:v>693</c:v>
                </c:pt>
                <c:pt idx="3">
                  <c:v>689</c:v>
                </c:pt>
                <c:pt idx="4">
                  <c:v>765</c:v>
                </c:pt>
                <c:pt idx="5">
                  <c:v>833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A1-4DE3-9F5A-96C2460BEB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3556784"/>
        <c:axId val="983549712"/>
      </c:barChart>
      <c:catAx>
        <c:axId val="983556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3549712"/>
        <c:crosses val="autoZero"/>
        <c:auto val="1"/>
        <c:lblAlgn val="ctr"/>
        <c:lblOffset val="100"/>
        <c:noMultiLvlLbl val="0"/>
      </c:catAx>
      <c:valAx>
        <c:axId val="983549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 * #,##0_ ;_ * \-#,##0_ ;_ * &quot;-&quot;??_ ;_ @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3556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Expenditure by Category</a:t>
            </a:r>
            <a:r>
              <a:rPr lang="en-US" sz="2000" baseline="0">
                <a:latin typeface="Arial" panose="020B0604020202020204" pitchFamily="34" charset="0"/>
                <a:cs typeface="Arial" panose="020B0604020202020204" pitchFamily="34" charset="0"/>
              </a:rPr>
              <a:t> ( Rand millions)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SDL!$B$17</c:f>
              <c:strCache>
                <c:ptCount val="1"/>
                <c:pt idx="0">
                  <c:v>Mandatory Grants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SDL!$C$16:$H$16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SDL!$C$17:$H$17</c:f>
              <c:numCache>
                <c:formatCode>General</c:formatCode>
                <c:ptCount val="6"/>
                <c:pt idx="0">
                  <c:v>188</c:v>
                </c:pt>
                <c:pt idx="1">
                  <c:v>134</c:v>
                </c:pt>
                <c:pt idx="2">
                  <c:v>163</c:v>
                </c:pt>
                <c:pt idx="3">
                  <c:v>151</c:v>
                </c:pt>
                <c:pt idx="4">
                  <c:v>165</c:v>
                </c:pt>
                <c:pt idx="5">
                  <c:v>188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9C-4E5B-953E-5F654B23FD06}"/>
            </c:ext>
          </c:extLst>
        </c:ser>
        <c:ser>
          <c:idx val="1"/>
          <c:order val="1"/>
          <c:tx>
            <c:strRef>
              <c:f>SDL!$B$18</c:f>
              <c:strCache>
                <c:ptCount val="1"/>
                <c:pt idx="0">
                  <c:v>Discretionery Grants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SDL!$C$16:$H$16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SDL!$C$18:$H$18</c:f>
              <c:numCache>
                <c:formatCode>General</c:formatCode>
                <c:ptCount val="6"/>
                <c:pt idx="0">
                  <c:v>300</c:v>
                </c:pt>
                <c:pt idx="1">
                  <c:v>336</c:v>
                </c:pt>
                <c:pt idx="2">
                  <c:v>423</c:v>
                </c:pt>
                <c:pt idx="3">
                  <c:v>506</c:v>
                </c:pt>
                <c:pt idx="4">
                  <c:v>594</c:v>
                </c:pt>
                <c:pt idx="5">
                  <c:v>469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9C-4E5B-953E-5F654B23FD06}"/>
            </c:ext>
          </c:extLst>
        </c:ser>
        <c:ser>
          <c:idx val="2"/>
          <c:order val="2"/>
          <c:tx>
            <c:strRef>
              <c:f>SDL!$B$19</c:f>
              <c:strCache>
                <c:ptCount val="1"/>
                <c:pt idx="0">
                  <c:v>Admin Expenditure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SDL!$C$16:$H$16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SDL!$C$19:$H$19</c:f>
              <c:numCache>
                <c:formatCode>General</c:formatCode>
                <c:ptCount val="6"/>
                <c:pt idx="0">
                  <c:v>48</c:v>
                </c:pt>
                <c:pt idx="1">
                  <c:v>56</c:v>
                </c:pt>
                <c:pt idx="2">
                  <c:v>62</c:v>
                </c:pt>
                <c:pt idx="3">
                  <c:v>65</c:v>
                </c:pt>
                <c:pt idx="4">
                  <c:v>78</c:v>
                </c:pt>
                <c:pt idx="5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9C-4E5B-953E-5F654B23FD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3550128"/>
        <c:axId val="983551792"/>
      </c:barChart>
      <c:catAx>
        <c:axId val="983550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3551792"/>
        <c:crosses val="autoZero"/>
        <c:auto val="1"/>
        <c:lblAlgn val="ctr"/>
        <c:lblOffset val="100"/>
        <c:noMultiLvlLbl val="0"/>
      </c:catAx>
      <c:valAx>
        <c:axId val="983551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3550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2018/19 Actual DG Spend</a:t>
            </a:r>
          </a:p>
        </c:rich>
      </c:tx>
      <c:layout>
        <c:manualLayout>
          <c:xMode val="edge"/>
          <c:yMode val="edge"/>
          <c:x val="0.32254333184766998"/>
          <c:y val="4.14572946340550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6B7-4859-85E0-58AE02CF495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6B7-4859-85E0-58AE02CF495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6B7-4859-85E0-58AE02CF495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6B7-4859-85E0-58AE02CF495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6B7-4859-85E0-58AE02CF495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6B7-4859-85E0-58AE02CF4951}"/>
              </c:ext>
            </c:extLst>
          </c:dPt>
          <c:dLbls>
            <c:dLbl>
              <c:idx val="1"/>
              <c:layout>
                <c:manualLayout>
                  <c:x val="6.1111111111111012E-2"/>
                  <c:y val="0.2824074074074073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6B7-4859-85E0-58AE02CF4951}"/>
                </c:ext>
              </c:extLst>
            </c:dLbl>
            <c:dLbl>
              <c:idx val="2"/>
              <c:layout>
                <c:manualLayout>
                  <c:x val="-0.3320230401624325"/>
                  <c:y val="0.11291037462450862"/>
                </c:manualLayout>
              </c:layout>
              <c:spPr>
                <a:xfrm>
                  <a:off x="1246406" y="762375"/>
                  <a:ext cx="1281300" cy="659380"/>
                </a:xfrm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25000"/>
                      <a:lumOff val="7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188672"/>
                        <a:gd name="adj2" fmla="val -9804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5863182786113997"/>
                      <c:h val="0.1195805377769169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6B7-4859-85E0-58AE02CF4951}"/>
                </c:ext>
              </c:extLst>
            </c:dLbl>
            <c:dLbl>
              <c:idx val="3"/>
              <c:layout>
                <c:manualLayout>
                  <c:x val="-6.1111111111111109E-2"/>
                  <c:y val="0.15740740740740736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25000"/>
                      <a:lumOff val="7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32890"/>
                        <a:gd name="adj2" fmla="val -157039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D6B7-4859-85E0-58AE02CF4951}"/>
                </c:ext>
              </c:extLst>
            </c:dLbl>
            <c:dLbl>
              <c:idx val="4"/>
              <c:layout>
                <c:manualLayout>
                  <c:x val="-0.11944444444444445"/>
                  <c:y val="2.7777777777777766E-2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25000"/>
                      <a:lumOff val="7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117664"/>
                        <a:gd name="adj2" fmla="val -33962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9-D6B7-4859-85E0-58AE02CF4951}"/>
                </c:ext>
              </c:extLst>
            </c:dLbl>
            <c:dLbl>
              <c:idx val="5"/>
              <c:layout>
                <c:manualLayout>
                  <c:x val="0.28176100628930806"/>
                  <c:y val="6.2511651929922279E-2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25000"/>
                      <a:lumOff val="7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146746"/>
                        <a:gd name="adj2" fmla="val 41764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B-D6B7-4859-85E0-58AE02CF4951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'17.18 DG Pie'!$C$3:$C$8</c:f>
              <c:strCache>
                <c:ptCount val="6"/>
                <c:pt idx="0">
                  <c:v>2017/18 Actual DG Spend</c:v>
                </c:pt>
                <c:pt idx="1">
                  <c:v>Quality Assurance</c:v>
                </c:pt>
                <c:pt idx="2">
                  <c:v>Research &amp; benchmarking</c:v>
                </c:pt>
                <c:pt idx="3">
                  <c:v>Skills Development </c:v>
                </c:pt>
                <c:pt idx="4">
                  <c:v>Capacity Building HEI &amp; SMES</c:v>
                </c:pt>
                <c:pt idx="5">
                  <c:v>Incusive Banking SME</c:v>
                </c:pt>
              </c:strCache>
            </c:strRef>
          </c:cat>
          <c:val>
            <c:numRef>
              <c:f>'17.18 DG Pie'!$D$3:$D$8</c:f>
              <c:numCache>
                <c:formatCode>0</c:formatCode>
                <c:ptCount val="6"/>
                <c:pt idx="1">
                  <c:v>3</c:v>
                </c:pt>
                <c:pt idx="2">
                  <c:v>13</c:v>
                </c:pt>
                <c:pt idx="3">
                  <c:v>242</c:v>
                </c:pt>
                <c:pt idx="4">
                  <c:v>182</c:v>
                </c:pt>
                <c:pt idx="5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6B7-4859-85E0-58AE02CF49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Cash</a:t>
            </a:r>
            <a:r>
              <a:rPr lang="en-US" sz="2000" baseline="0">
                <a:latin typeface="Arial" panose="020B0604020202020204" pitchFamily="34" charset="0"/>
                <a:cs typeface="Arial" panose="020B0604020202020204" pitchFamily="34" charset="0"/>
              </a:rPr>
              <a:t> Equivalents, Reserves and Commitments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BS!$B$25</c:f>
              <c:strCache>
                <c:ptCount val="1"/>
                <c:pt idx="0">
                  <c:v>Cash and Cash equivalents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BS!$C$24:$H$24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BS!$C$25:$H$25</c:f>
              <c:numCache>
                <c:formatCode>_ * #,##0_ ;_ * \-#,##0_ ;_ * "-"??_ ;_ @_ </c:formatCode>
                <c:ptCount val="6"/>
                <c:pt idx="0" formatCode="General">
                  <c:v>464.33100000000002</c:v>
                </c:pt>
                <c:pt idx="1">
                  <c:v>565.20100000000002</c:v>
                </c:pt>
                <c:pt idx="2">
                  <c:v>580</c:v>
                </c:pt>
                <c:pt idx="3" formatCode="General">
                  <c:v>621</c:v>
                </c:pt>
                <c:pt idx="4">
                  <c:v>558</c:v>
                </c:pt>
                <c:pt idx="5">
                  <c:v>725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68-4724-AD34-A8AC783BDF44}"/>
            </c:ext>
          </c:extLst>
        </c:ser>
        <c:ser>
          <c:idx val="1"/>
          <c:order val="1"/>
          <c:tx>
            <c:strRef>
              <c:f>BS!$B$26</c:f>
              <c:strCache>
                <c:ptCount val="1"/>
                <c:pt idx="0">
                  <c:v>Reserves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BS!$C$24:$H$24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BS!$C$26:$H$26</c:f>
              <c:numCache>
                <c:formatCode>_ * #,##0_ ;_ * \-#,##0_ ;_ * "-"??_ ;_ @_ </c:formatCode>
                <c:ptCount val="6"/>
                <c:pt idx="0" formatCode="General">
                  <c:v>298.62200000000001</c:v>
                </c:pt>
                <c:pt idx="1">
                  <c:v>447</c:v>
                </c:pt>
                <c:pt idx="2">
                  <c:v>530</c:v>
                </c:pt>
                <c:pt idx="3" formatCode="General">
                  <c:v>543</c:v>
                </c:pt>
                <c:pt idx="4">
                  <c:v>514</c:v>
                </c:pt>
                <c:pt idx="5">
                  <c:v>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68-4724-AD34-A8AC783BDF44}"/>
            </c:ext>
          </c:extLst>
        </c:ser>
        <c:ser>
          <c:idx val="2"/>
          <c:order val="2"/>
          <c:tx>
            <c:strRef>
              <c:f>BS!$B$27</c:f>
              <c:strCache>
                <c:ptCount val="1"/>
                <c:pt idx="0">
                  <c:v>Commitments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BS!$C$24:$H$24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BS!$C$27:$H$27</c:f>
              <c:numCache>
                <c:formatCode>_ * #,##0_ ;_ * \-#,##0_ ;_ * "-"??_ ;_ @_ </c:formatCode>
                <c:ptCount val="6"/>
                <c:pt idx="0" formatCode="General">
                  <c:v>688.56299999999999</c:v>
                </c:pt>
                <c:pt idx="1">
                  <c:v>423</c:v>
                </c:pt>
                <c:pt idx="2">
                  <c:v>526</c:v>
                </c:pt>
                <c:pt idx="3" formatCode="General">
                  <c:v>420</c:v>
                </c:pt>
                <c:pt idx="4">
                  <c:v>316</c:v>
                </c:pt>
                <c:pt idx="5">
                  <c:v>364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268-4724-AD34-A8AC783BDF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8892368"/>
        <c:axId val="748889456"/>
      </c:barChart>
      <c:catAx>
        <c:axId val="748892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8889456"/>
        <c:crosses val="autoZero"/>
        <c:auto val="1"/>
        <c:lblAlgn val="ctr"/>
        <c:lblOffset val="100"/>
        <c:noMultiLvlLbl val="0"/>
      </c:catAx>
      <c:valAx>
        <c:axId val="748889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8892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F020C4-A40F-4BF2-8E13-3FDD35E91DBC}" type="datetimeFigureOut">
              <a:rPr lang="en-ZA" smtClean="0"/>
              <a:t>2019-11-20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478C26-D824-4AA8-AC26-7D5261DEE5F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76098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89746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1FA8-1957-BC49-AB69-1485AE160D0B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B5BEA-08A0-CB47-8288-A404E8C68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609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1FA8-1957-BC49-AB69-1485AE160D0B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B5BEA-08A0-CB47-8288-A404E8C68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286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1FA8-1957-BC49-AB69-1485AE160D0B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B5BEA-08A0-CB47-8288-A404E8C68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528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1FA8-1957-BC49-AB69-1485AE160D0B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B5BEA-08A0-CB47-8288-A404E8C68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121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1FA8-1957-BC49-AB69-1485AE160D0B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B5BEA-08A0-CB47-8288-A404E8C68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30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1FA8-1957-BC49-AB69-1485AE160D0B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B5BEA-08A0-CB47-8288-A404E8C68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78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1FA8-1957-BC49-AB69-1485AE160D0B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B5BEA-08A0-CB47-8288-A404E8C68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39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1FA8-1957-BC49-AB69-1485AE160D0B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B5BEA-08A0-CB47-8288-A404E8C68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979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1FA8-1957-BC49-AB69-1485AE160D0B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B5BEA-08A0-CB47-8288-A404E8C68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463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1FA8-1957-BC49-AB69-1485AE160D0B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B5BEA-08A0-CB47-8288-A404E8C68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34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71FA8-1957-BC49-AB69-1485AE160D0B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B5BEA-08A0-CB47-8288-A404E8C68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001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71FA8-1957-BC49-AB69-1485AE160D0B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B5BEA-08A0-CB47-8288-A404E8C68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64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esentation slid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 t="-6089" b="163"/>
          <a:stretch/>
        </p:blipFill>
        <p:spPr>
          <a:xfrm>
            <a:off x="0" y="-448277"/>
            <a:ext cx="9144000" cy="73062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65516" y="260482"/>
            <a:ext cx="4331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ANNUAL GENERAL MEETING 2018/19 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12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201819 FINANCIAL POSITION</a:t>
            </a:r>
            <a:endParaRPr lang="en-ZA" sz="28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837167"/>
              </p:ext>
            </p:extLst>
          </p:nvPr>
        </p:nvGraphicFramePr>
        <p:xfrm>
          <a:off x="457201" y="1127484"/>
          <a:ext cx="8035635" cy="5186227"/>
        </p:xfrm>
        <a:graphic>
          <a:graphicData uri="http://schemas.openxmlformats.org/drawingml/2006/table">
            <a:tbl>
              <a:tblPr/>
              <a:tblGrid>
                <a:gridCol w="755184">
                  <a:extLst>
                    <a:ext uri="{9D8B030D-6E8A-4147-A177-3AD203B41FA5}">
                      <a16:colId xmlns:a16="http://schemas.microsoft.com/office/drawing/2014/main" val="2829128853"/>
                    </a:ext>
                  </a:extLst>
                </a:gridCol>
                <a:gridCol w="755184">
                  <a:extLst>
                    <a:ext uri="{9D8B030D-6E8A-4147-A177-3AD203B41FA5}">
                      <a16:colId xmlns:a16="http://schemas.microsoft.com/office/drawing/2014/main" val="1508895020"/>
                    </a:ext>
                  </a:extLst>
                </a:gridCol>
                <a:gridCol w="1238975">
                  <a:extLst>
                    <a:ext uri="{9D8B030D-6E8A-4147-A177-3AD203B41FA5}">
                      <a16:colId xmlns:a16="http://schemas.microsoft.com/office/drawing/2014/main" val="1901133186"/>
                    </a:ext>
                  </a:extLst>
                </a:gridCol>
                <a:gridCol w="881049">
                  <a:extLst>
                    <a:ext uri="{9D8B030D-6E8A-4147-A177-3AD203B41FA5}">
                      <a16:colId xmlns:a16="http://schemas.microsoft.com/office/drawing/2014/main" val="1621248828"/>
                    </a:ext>
                  </a:extLst>
                </a:gridCol>
                <a:gridCol w="881049">
                  <a:extLst>
                    <a:ext uri="{9D8B030D-6E8A-4147-A177-3AD203B41FA5}">
                      <a16:colId xmlns:a16="http://schemas.microsoft.com/office/drawing/2014/main" val="2804564606"/>
                    </a:ext>
                  </a:extLst>
                </a:gridCol>
                <a:gridCol w="755184">
                  <a:extLst>
                    <a:ext uri="{9D8B030D-6E8A-4147-A177-3AD203B41FA5}">
                      <a16:colId xmlns:a16="http://schemas.microsoft.com/office/drawing/2014/main" val="3457548818"/>
                    </a:ext>
                  </a:extLst>
                </a:gridCol>
                <a:gridCol w="2769010">
                  <a:extLst>
                    <a:ext uri="{9D8B030D-6E8A-4147-A177-3AD203B41FA5}">
                      <a16:colId xmlns:a16="http://schemas.microsoft.com/office/drawing/2014/main" val="3663653760"/>
                    </a:ext>
                  </a:extLst>
                </a:gridCol>
              </a:tblGrid>
              <a:tr h="224512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ended 31 March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748358"/>
                  </a:ext>
                </a:extLst>
              </a:tr>
              <a:tr h="224512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Rand millions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Actual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Actual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Commentary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949917"/>
                  </a:ext>
                </a:extLst>
              </a:tr>
              <a:tr h="224512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8877309"/>
                  </a:ext>
                </a:extLst>
              </a:tr>
              <a:tr h="224512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 Current Assets - PPE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large asset purchases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1176252"/>
                  </a:ext>
                </a:extLst>
              </a:tr>
              <a:tr h="224512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Accounts receivable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12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Less levy reversals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1048376"/>
                  </a:ext>
                </a:extLst>
              </a:tr>
              <a:tr h="224512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Cash and Cash equivalents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725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558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Increase due to lower DG spend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3849"/>
                  </a:ext>
                </a:extLst>
              </a:tr>
              <a:tr h="224512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Assets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736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573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094662"/>
                  </a:ext>
                </a:extLst>
              </a:tr>
              <a:tr h="224512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433962"/>
                  </a:ext>
                </a:extLst>
              </a:tr>
              <a:tr h="224512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Liabilities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232396"/>
                  </a:ext>
                </a:extLst>
              </a:tr>
              <a:tr h="224512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Trade and other payables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61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49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Higher creditors due larger accruals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08737"/>
                  </a:ext>
                </a:extLst>
              </a:tr>
              <a:tr h="44902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Provisions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11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10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Under R500k and 2018/19 Performance bonuses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8571081"/>
                  </a:ext>
                </a:extLst>
              </a:tr>
              <a:tr h="224512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liabilities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59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476666"/>
                  </a:ext>
                </a:extLst>
              </a:tr>
              <a:tr h="224512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9431893"/>
                  </a:ext>
                </a:extLst>
              </a:tr>
              <a:tr h="235738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 Assets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664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514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982978"/>
                  </a:ext>
                </a:extLst>
              </a:tr>
              <a:tr h="224512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6434863"/>
                  </a:ext>
                </a:extLst>
              </a:tr>
              <a:tr h="235738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Funds and Reserves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664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514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133794"/>
                  </a:ext>
                </a:extLst>
              </a:tr>
              <a:tr h="224512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895325"/>
                  </a:ext>
                </a:extLst>
              </a:tr>
              <a:tr h="224512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Commitments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364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316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2949"/>
                  </a:ext>
                </a:extLst>
              </a:tr>
              <a:tr h="898048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Commited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54,8%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61,5%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Lower due to slight delay in signing agreements and contracts pending  review process to ensure continuous improvement.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026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3099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201819 FINANCIAL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POSITION (CONTINUED)</a:t>
            </a:r>
            <a:endParaRPr lang="en-ZA" sz="2800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4930856"/>
              </p:ext>
            </p:extLst>
          </p:nvPr>
        </p:nvGraphicFramePr>
        <p:xfrm>
          <a:off x="872836" y="1417638"/>
          <a:ext cx="7398328" cy="4983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50410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5793653"/>
          </a:xfrm>
        </p:spPr>
        <p:txBody>
          <a:bodyPr/>
          <a:lstStyle/>
          <a:p>
            <a:r>
              <a:rPr lang="en-ZA" dirty="0" smtClean="0"/>
              <a:t>THANK YOU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94514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esentation slide2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"/>
          <a:stretch/>
        </p:blipFill>
        <p:spPr>
          <a:xfrm>
            <a:off x="0" y="0"/>
            <a:ext cx="9144000" cy="68853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4343" y="2009453"/>
            <a:ext cx="665531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GENERAL MEETING 2018/19</a:t>
            </a:r>
          </a:p>
          <a:p>
            <a:pPr algn="ctr"/>
            <a:endParaRPr lang="en-US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NOVEMBER 2019 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67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esentation main slid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699" r="-1"/>
          <a:stretch/>
        </p:blipFill>
        <p:spPr>
          <a:xfrm>
            <a:off x="-612576" y="0"/>
            <a:ext cx="9756576" cy="68974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9438"/>
            <a:ext cx="8048171" cy="11430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latin typeface="Helvetica"/>
                <a:cs typeface="Helvetica"/>
              </a:rPr>
              <a:t>FINANCE MANAGER’S REPORT</a:t>
            </a:r>
            <a:endParaRPr lang="en-US" sz="3600" b="1" dirty="0">
              <a:latin typeface="Helvetica"/>
              <a:cs typeface="Helvetic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5029" y="2775857"/>
            <a:ext cx="7329714" cy="1433286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en-US" b="1" spc="150" dirty="0" smtClean="0">
              <a:effectLst>
                <a:outerShdw blurRad="50800" dist="38100" dir="1680000" algn="tl" rotWithShape="0">
                  <a:prstClr val="black">
                    <a:alpha val="3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400" b="1" spc="150" dirty="0" smtClean="0">
                <a:effectLst>
                  <a:outerShdw blurRad="50800" dist="38100" dir="1680000" algn="tl" rotWithShape="0">
                    <a:prstClr val="black">
                      <a:alpha val="3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ANNUAL FINANCIAL STATEMENTS</a:t>
            </a:r>
            <a:br>
              <a:rPr lang="en-US" sz="4400" b="1" spc="150" dirty="0" smtClean="0">
                <a:effectLst>
                  <a:outerShdw blurRad="50800" dist="38100" dir="1680000" algn="tl" rotWithShape="0">
                    <a:prstClr val="black">
                      <a:alpha val="3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400" b="1" dirty="0" smtClean="0"/>
          </a:p>
          <a:p>
            <a:pPr>
              <a:lnSpc>
                <a:spcPct val="11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9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FINANCE OVERVIEW</a:t>
            </a:r>
            <a:br>
              <a:rPr lang="en-US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spc="150" dirty="0" smtClean="0">
                <a:latin typeface="Arial" panose="020B0604020202020204" pitchFamily="34" charset="0"/>
                <a:cs typeface="Arial" panose="020B0604020202020204" pitchFamily="34" charset="0"/>
              </a:rPr>
              <a:t>FINANCE </a:t>
            </a:r>
            <a:r>
              <a:rPr lang="en-US" b="1" spc="150" dirty="0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  <a:br>
              <a:rPr lang="en-US" b="1" spc="15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1858"/>
            <a:ext cx="8229600" cy="5036127"/>
          </a:xfrm>
        </p:spPr>
        <p:txBody>
          <a:bodyPr>
            <a:normAutofit fontScale="77500" lnSpcReduction="20000"/>
          </a:bodyPr>
          <a:lstStyle/>
          <a:p>
            <a:pPr algn="just"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Sound financial performance </a:t>
            </a:r>
          </a:p>
          <a:p>
            <a:pPr algn="just"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12%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increase in SDL – sector banks performing well</a:t>
            </a:r>
          </a:p>
          <a:p>
            <a:pPr algn="just"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All expenditure in line with mandate and legislation</a:t>
            </a:r>
          </a:p>
          <a:p>
            <a:pPr algn="just"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21% decrease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DG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expenditure due to a process done towards year end to ensure continuous improvement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Maintained 97% claim ratio for mandatory grants</a:t>
            </a:r>
          </a:p>
          <a:p>
            <a:pPr algn="just"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Admin expenditure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R23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million below admin budget</a:t>
            </a:r>
          </a:p>
          <a:p>
            <a:pPr algn="just"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Research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expenditure decreased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R4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million </a:t>
            </a:r>
          </a:p>
          <a:p>
            <a:pPr algn="just"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Sound financial position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99%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assets in cash and cash </a:t>
            </a:r>
          </a:p>
          <a:p>
            <a:pPr marL="0" indent="0" algn="just">
              <a:buFontTx/>
              <a:buNone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equivalents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supported by commitments at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55%</a:t>
            </a:r>
          </a:p>
          <a:p>
            <a:pPr algn="just"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Unqualified audit for the 201819 financial year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3880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SETA FUNDING MODEL (unchanged)</a:t>
            </a:r>
            <a:endParaRPr lang="en-US" sz="2800" b="1" spc="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79914"/>
            <a:ext cx="3563664" cy="745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6613" y="6219671"/>
            <a:ext cx="1160187" cy="356981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255117" y="6383146"/>
            <a:ext cx="0" cy="474854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-28192" y="6633290"/>
            <a:ext cx="8714992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2736385" y="3825471"/>
            <a:ext cx="1555750" cy="1120775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600" b="1" dirty="0"/>
          </a:p>
          <a:p>
            <a:pPr algn="ctr"/>
            <a:r>
              <a:rPr lang="en-US" sz="1600" b="1" dirty="0" smtClean="0"/>
              <a:t>BANKSETA   </a:t>
            </a:r>
            <a:r>
              <a:rPr lang="en-US" sz="1200" b="1" dirty="0" smtClean="0"/>
              <a:t>(80% of levies)</a:t>
            </a:r>
            <a:r>
              <a:rPr lang="en-US" sz="1200" baseline="0" dirty="0" smtClean="0"/>
              <a:t> </a:t>
            </a:r>
            <a:endParaRPr lang="en-US" sz="1200" dirty="0"/>
          </a:p>
        </p:txBody>
      </p:sp>
      <p:sp>
        <p:nvSpPr>
          <p:cNvPr id="15" name="Oval 14"/>
          <p:cNvSpPr/>
          <p:nvPr/>
        </p:nvSpPr>
        <p:spPr>
          <a:xfrm>
            <a:off x="4688588" y="1494906"/>
            <a:ext cx="2919412" cy="11049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>
                <a:solidFill>
                  <a:sysClr val="windowText" lastClr="000000"/>
                </a:solidFill>
              </a:rPr>
              <a:t>Employers pay 1% SDL on total payroll and bonuses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009512" y="3991847"/>
            <a:ext cx="1454150" cy="4492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/>
              <a:t>NSF get 20%</a:t>
            </a:r>
          </a:p>
        </p:txBody>
      </p:sp>
      <p:sp>
        <p:nvSpPr>
          <p:cNvPr id="17" name="Oval 16"/>
          <p:cNvSpPr/>
          <p:nvPr/>
        </p:nvSpPr>
        <p:spPr>
          <a:xfrm>
            <a:off x="5142204" y="2897780"/>
            <a:ext cx="2122013" cy="9445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/>
              <a:t>SARS/DHET  </a:t>
            </a:r>
            <a:endParaRPr lang="en-US" sz="1200" b="1" dirty="0" smtClean="0"/>
          </a:p>
          <a:p>
            <a:pPr algn="ctr"/>
            <a:r>
              <a:rPr lang="en-US" sz="1200" b="1" dirty="0" smtClean="0"/>
              <a:t>(levies ring-fenced</a:t>
            </a:r>
            <a:r>
              <a:rPr lang="en-US" sz="1100" dirty="0" smtClean="0"/>
              <a:t>)</a:t>
            </a:r>
            <a:endParaRPr lang="en-US" sz="1100" dirty="0"/>
          </a:p>
        </p:txBody>
      </p:sp>
      <p:sp>
        <p:nvSpPr>
          <p:cNvPr id="18" name="Round Diagonal Corner Rectangle 17"/>
          <p:cNvSpPr/>
          <p:nvPr/>
        </p:nvSpPr>
        <p:spPr>
          <a:xfrm>
            <a:off x="462723" y="4354549"/>
            <a:ext cx="1692275" cy="884238"/>
          </a:xfrm>
          <a:prstGeom prst="round2Diag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/>
              <a:t>49.5% used to fund </a:t>
            </a:r>
            <a:r>
              <a:rPr lang="en-US" sz="1100" dirty="0" smtClean="0"/>
              <a:t>Discretionary </a:t>
            </a:r>
            <a:r>
              <a:rPr lang="en-US" sz="1100" dirty="0"/>
              <a:t>Grants </a:t>
            </a:r>
            <a:r>
              <a:rPr lang="en-US" sz="1100" baseline="0" dirty="0"/>
              <a:t> in line with sector priorities and APP</a:t>
            </a:r>
            <a:endParaRPr lang="en-US" sz="1100" dirty="0"/>
          </a:p>
        </p:txBody>
      </p:sp>
      <p:sp>
        <p:nvSpPr>
          <p:cNvPr id="19" name="Round Diagonal Corner Rectangle 18"/>
          <p:cNvSpPr/>
          <p:nvPr/>
        </p:nvSpPr>
        <p:spPr>
          <a:xfrm>
            <a:off x="1965584" y="5546044"/>
            <a:ext cx="1524000" cy="822325"/>
          </a:xfrm>
          <a:prstGeom prst="round2Diag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/>
              <a:t>20% Mandatory</a:t>
            </a:r>
            <a:r>
              <a:rPr lang="en-US" sz="1100" baseline="0" dirty="0"/>
              <a:t> Grants back to Qualifying Employers</a:t>
            </a:r>
            <a:endParaRPr lang="en-US" sz="1100" dirty="0"/>
          </a:p>
        </p:txBody>
      </p:sp>
      <p:sp>
        <p:nvSpPr>
          <p:cNvPr id="20" name="Round Diagonal Corner Rectangle 19"/>
          <p:cNvSpPr/>
          <p:nvPr/>
        </p:nvSpPr>
        <p:spPr>
          <a:xfrm>
            <a:off x="4047847" y="5453233"/>
            <a:ext cx="1538288" cy="830263"/>
          </a:xfrm>
          <a:prstGeom prst="round2Diag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/>
              <a:t>10% to fund Administration cost of the SETA</a:t>
            </a:r>
          </a:p>
        </p:txBody>
      </p:sp>
      <p:sp>
        <p:nvSpPr>
          <p:cNvPr id="21" name="Round Diagonal Corner Rectangle 20"/>
          <p:cNvSpPr/>
          <p:nvPr/>
        </p:nvSpPr>
        <p:spPr>
          <a:xfrm>
            <a:off x="5678304" y="4644761"/>
            <a:ext cx="1585913" cy="854075"/>
          </a:xfrm>
          <a:prstGeom prst="round2Diag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100"/>
              <a:t>0.5%</a:t>
            </a:r>
            <a:r>
              <a:rPr lang="en-US" sz="1100" baseline="0"/>
              <a:t> to Fund QCTO Costs to the QCTO</a:t>
            </a:r>
            <a:endParaRPr lang="en-US" sz="1100"/>
          </a:p>
        </p:txBody>
      </p:sp>
      <p:sp>
        <p:nvSpPr>
          <p:cNvPr id="22" name="Oval 21"/>
          <p:cNvSpPr/>
          <p:nvPr/>
        </p:nvSpPr>
        <p:spPr>
          <a:xfrm>
            <a:off x="557259" y="2368103"/>
            <a:ext cx="1654182" cy="868680"/>
          </a:xfrm>
          <a:prstGeom prst="ellipse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Other Contributions and donations</a:t>
            </a:r>
          </a:p>
        </p:txBody>
      </p:sp>
      <p:sp>
        <p:nvSpPr>
          <p:cNvPr id="23" name="Oval 22"/>
          <p:cNvSpPr/>
          <p:nvPr/>
        </p:nvSpPr>
        <p:spPr>
          <a:xfrm>
            <a:off x="2211441" y="1998637"/>
            <a:ext cx="2080694" cy="846769"/>
          </a:xfrm>
          <a:prstGeom prst="ellipse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Investment income (on funds not</a:t>
            </a:r>
            <a:r>
              <a:rPr kumimoji="0" lang="en-US" sz="11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 immediately needed)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7122684" y="2405000"/>
            <a:ext cx="1295156" cy="809355"/>
          </a:xfrm>
          <a:prstGeom prst="ellipse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 smtClean="0">
                <a:solidFill>
                  <a:sysClr val="windowText" lastClr="000000"/>
                </a:solidFill>
                <a:latin typeface="Calibri" panose="020F0502020204030204"/>
              </a:rPr>
              <a:t>Levy Penalties &amp; Interest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25" name="Straight Arrow Connector 24"/>
          <p:cNvCxnSpPr>
            <a:endCxn id="17" idx="7"/>
          </p:cNvCxnSpPr>
          <p:nvPr/>
        </p:nvCxnSpPr>
        <p:spPr>
          <a:xfrm flipH="1">
            <a:off x="6953455" y="2952916"/>
            <a:ext cx="169230" cy="8319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2157642" y="4761142"/>
            <a:ext cx="57874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2790184" y="4967006"/>
            <a:ext cx="239887" cy="5584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186518" y="4946246"/>
            <a:ext cx="322729" cy="44154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357263" y="4761142"/>
            <a:ext cx="1321041" cy="3817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1613647" y="3236783"/>
            <a:ext cx="1296480" cy="6055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3182471" y="2877532"/>
            <a:ext cx="0" cy="9382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6059780" y="2599806"/>
            <a:ext cx="0" cy="2777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7" idx="5"/>
          </p:cNvCxnSpPr>
          <p:nvPr/>
        </p:nvCxnSpPr>
        <p:spPr>
          <a:xfrm>
            <a:off x="6953455" y="3704014"/>
            <a:ext cx="169229" cy="2374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4256323" y="3704014"/>
            <a:ext cx="1122415" cy="1987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061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5798"/>
          </a:xfrm>
        </p:spPr>
        <p:txBody>
          <a:bodyPr>
            <a:normAutofit fontScale="90000"/>
          </a:bodyPr>
          <a:lstStyle/>
          <a:p>
            <a:r>
              <a:rPr lang="en-US" b="1" spc="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2017/18 FINANCIAL PER2017/18 FINANCIAL PERF</a:t>
            </a:r>
            <a:r>
              <a:rPr lang="en-US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2017/18 FINANCIAL </a:t>
            </a:r>
            <a:r>
              <a:rPr lang="en-US" b="1" spc="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br>
              <a:rPr lang="en-US" b="1" spc="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100" b="1" spc="150" dirty="0" smtClean="0">
                <a:latin typeface="Arial" panose="020B0604020202020204" pitchFamily="34" charset="0"/>
                <a:cs typeface="Arial" panose="020B0604020202020204" pitchFamily="34" charset="0"/>
              </a:rPr>
              <a:t>2018/19 </a:t>
            </a:r>
            <a:r>
              <a:rPr lang="en-US" sz="3100" b="1" spc="150" dirty="0">
                <a:latin typeface="Arial" panose="020B0604020202020204" pitchFamily="34" charset="0"/>
                <a:cs typeface="Arial" panose="020B0604020202020204" pitchFamily="34" charset="0"/>
              </a:rPr>
              <a:t>FINANCIAL PERFORMANCE</a:t>
            </a:r>
            <a:r>
              <a:rPr lang="en-US" b="1" spc="15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spc="15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spc="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RFORMANCE</a:t>
            </a:r>
            <a:r>
              <a:rPr lang="en-US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spc="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spc="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ORMANCE</a:t>
            </a:r>
            <a:br>
              <a:rPr lang="en-US" b="1" spc="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spc="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FORMANCE</a:t>
            </a:r>
            <a:br>
              <a:rPr lang="en-US" b="1" spc="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ZA" dirty="0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7734850"/>
              </p:ext>
            </p:extLst>
          </p:nvPr>
        </p:nvGraphicFramePr>
        <p:xfrm>
          <a:off x="665017" y="955964"/>
          <a:ext cx="7813965" cy="5456279"/>
        </p:xfrm>
        <a:graphic>
          <a:graphicData uri="http://schemas.openxmlformats.org/drawingml/2006/table">
            <a:tbl>
              <a:tblPr firstCol="1">
                <a:tableStyleId>{3C2FFA5D-87B4-456A-9821-1D502468CF0F}</a:tableStyleId>
              </a:tblPr>
              <a:tblGrid>
                <a:gridCol w="2717900">
                  <a:extLst>
                    <a:ext uri="{9D8B030D-6E8A-4147-A177-3AD203B41FA5}">
                      <a16:colId xmlns:a16="http://schemas.microsoft.com/office/drawing/2014/main" val="1765243152"/>
                    </a:ext>
                  </a:extLst>
                </a:gridCol>
                <a:gridCol w="874728">
                  <a:extLst>
                    <a:ext uri="{9D8B030D-6E8A-4147-A177-3AD203B41FA5}">
                      <a16:colId xmlns:a16="http://schemas.microsoft.com/office/drawing/2014/main" val="7548626"/>
                    </a:ext>
                  </a:extLst>
                </a:gridCol>
                <a:gridCol w="874728">
                  <a:extLst>
                    <a:ext uri="{9D8B030D-6E8A-4147-A177-3AD203B41FA5}">
                      <a16:colId xmlns:a16="http://schemas.microsoft.com/office/drawing/2014/main" val="1213297673"/>
                    </a:ext>
                  </a:extLst>
                </a:gridCol>
                <a:gridCol w="691190">
                  <a:extLst>
                    <a:ext uri="{9D8B030D-6E8A-4147-A177-3AD203B41FA5}">
                      <a16:colId xmlns:a16="http://schemas.microsoft.com/office/drawing/2014/main" val="571293189"/>
                    </a:ext>
                  </a:extLst>
                </a:gridCol>
                <a:gridCol w="827866">
                  <a:extLst>
                    <a:ext uri="{9D8B030D-6E8A-4147-A177-3AD203B41FA5}">
                      <a16:colId xmlns:a16="http://schemas.microsoft.com/office/drawing/2014/main" val="189869146"/>
                    </a:ext>
                  </a:extLst>
                </a:gridCol>
                <a:gridCol w="1827553">
                  <a:extLst>
                    <a:ext uri="{9D8B030D-6E8A-4147-A177-3AD203B41FA5}">
                      <a16:colId xmlns:a16="http://schemas.microsoft.com/office/drawing/2014/main" val="1808752487"/>
                    </a:ext>
                  </a:extLst>
                </a:gridCol>
              </a:tblGrid>
              <a:tr h="146866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Year Ended March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u="none" strike="noStrike">
                          <a:effectLst/>
                        </a:rPr>
                        <a:t>2019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u="none" strike="noStrike">
                          <a:effectLst/>
                        </a:rPr>
                        <a:t>2018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u="none" strike="noStrike">
                          <a:effectLst/>
                        </a:rPr>
                        <a:t>%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u="none" strike="noStrike" dirty="0">
                          <a:effectLst/>
                        </a:rPr>
                        <a:t> 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78311568"/>
                  </a:ext>
                </a:extLst>
              </a:tr>
              <a:tr h="153675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Rand Millions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u="none" strike="noStrike" dirty="0">
                          <a:effectLst/>
                        </a:rPr>
                        <a:t>Actual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u="none" strike="noStrike">
                          <a:effectLst/>
                        </a:rPr>
                        <a:t>Actual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u="none" strike="noStrike">
                          <a:effectLst/>
                        </a:rPr>
                        <a:t>Var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u="none" strike="noStrike">
                          <a:effectLst/>
                        </a:rPr>
                        <a:t>Main drivers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64163297"/>
                  </a:ext>
                </a:extLst>
              </a:tr>
              <a:tr h="153675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Revenue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 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12508700"/>
                  </a:ext>
                </a:extLst>
              </a:tr>
              <a:tr h="302577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Levy (SDL) income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803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 dirty="0">
                          <a:effectLst/>
                        </a:rPr>
                        <a:t>717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12%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Banking sector performed well 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79292506"/>
                  </a:ext>
                </a:extLst>
              </a:tr>
              <a:tr h="453862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SDL Penalties and Interest Income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30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 dirty="0">
                          <a:effectLst/>
                        </a:rPr>
                        <a:t>48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 dirty="0">
                          <a:effectLst/>
                        </a:rPr>
                        <a:t>-38%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Reflects improvements compliance with tax law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55813954"/>
                  </a:ext>
                </a:extLst>
              </a:tr>
              <a:tr h="153675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Total SDL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833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765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9%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51556085"/>
                  </a:ext>
                </a:extLst>
              </a:tr>
              <a:tr h="307349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Investment Income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50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44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 dirty="0">
                          <a:effectLst/>
                        </a:rPr>
                        <a:t>14%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 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Larger investment pool due to low DG spend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84731048"/>
                  </a:ext>
                </a:extLst>
              </a:tr>
              <a:tr h="307349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Other income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0,086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0,079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9%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 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R86 thousand interseta grants received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75588458"/>
                  </a:ext>
                </a:extLst>
              </a:tr>
              <a:tr h="153675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Total Revenue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 dirty="0">
                          <a:effectLst/>
                        </a:rPr>
                        <a:t>883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809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9%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 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94462706"/>
                  </a:ext>
                </a:extLst>
              </a:tr>
              <a:tr h="153675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 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 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 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 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41001907"/>
                  </a:ext>
                </a:extLst>
              </a:tr>
              <a:tr h="153675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Expenditure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66626217"/>
                  </a:ext>
                </a:extLst>
              </a:tr>
              <a:tr h="302577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Mandatory grants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188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166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13%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 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In line with levies increase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01647459"/>
                  </a:ext>
                </a:extLst>
              </a:tr>
              <a:tr h="922048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 smtClean="0">
                          <a:effectLst/>
                        </a:rPr>
                        <a:t>Discretionary </a:t>
                      </a:r>
                      <a:r>
                        <a:rPr lang="en-ZA" sz="1100" u="none" strike="noStrike" dirty="0">
                          <a:effectLst/>
                        </a:rPr>
                        <a:t>grants and projects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 dirty="0">
                          <a:effectLst/>
                        </a:rPr>
                        <a:t>469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594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-21%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 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Lower expenditure is due to slight delay in signing agreements and contracts pending  review process to ensure continuous improvement.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44844139"/>
                  </a:ext>
                </a:extLst>
              </a:tr>
              <a:tr h="665666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Admin expenditure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76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78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-3%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R5 million increase in research costs. Other cost increases in line with inflation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59496056"/>
                  </a:ext>
                </a:extLst>
              </a:tr>
              <a:tr h="181545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 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23062730"/>
                  </a:ext>
                </a:extLst>
              </a:tr>
              <a:tr h="153675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Total Expenditure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733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838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-13%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 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26449797"/>
                  </a:ext>
                </a:extLst>
              </a:tr>
              <a:tr h="532532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 dirty="0">
                          <a:effectLst/>
                        </a:rPr>
                        <a:t>Net (Deficit)/Surplus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 dirty="0">
                          <a:effectLst/>
                        </a:rPr>
                        <a:t>150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-29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u="none" strike="noStrike">
                          <a:effectLst/>
                        </a:rPr>
                        <a:t>-618%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u="none" strike="noStrike">
                          <a:effectLst/>
                        </a:rPr>
                        <a:t> </a:t>
                      </a:r>
                      <a:endParaRPr lang="en-ZA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Surplus to be used for DG expenditure in 201920 financial year.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74756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6575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SDL, PENALTIES &amp; INTEREST (R millions)</a:t>
            </a:r>
            <a:endParaRPr lang="en-Z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6343816"/>
              </p:ext>
            </p:extLst>
          </p:nvPr>
        </p:nvGraphicFramePr>
        <p:xfrm>
          <a:off x="457200" y="1246909"/>
          <a:ext cx="8229599" cy="540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670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9382"/>
            <a:ext cx="8229600" cy="858983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EXPENDITURE TRENDS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Z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0380958"/>
              </p:ext>
            </p:extLst>
          </p:nvPr>
        </p:nvGraphicFramePr>
        <p:xfrm>
          <a:off x="457201" y="678873"/>
          <a:ext cx="8395854" cy="5518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1983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DISCRETIONARY GRANT SPLIT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ZA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0576308"/>
              </p:ext>
            </p:extLst>
          </p:nvPr>
        </p:nvGraphicFramePr>
        <p:xfrm>
          <a:off x="457201" y="1011383"/>
          <a:ext cx="8077200" cy="5514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0400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574</Words>
  <Application>Microsoft Office PowerPoint</Application>
  <PresentationFormat>On-screen Show (4:3)</PresentationFormat>
  <Paragraphs>260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Helvetica</vt:lpstr>
      <vt:lpstr>Office Theme</vt:lpstr>
      <vt:lpstr>PowerPoint Presentation</vt:lpstr>
      <vt:lpstr>PowerPoint Presentation</vt:lpstr>
      <vt:lpstr>FINANCE MANAGER’S REPORT</vt:lpstr>
      <vt:lpstr>FINANCE OVERVIEW FINANCE OVERVIEW </vt:lpstr>
      <vt:lpstr>PowerPoint Presentation</vt:lpstr>
      <vt:lpstr>2017/18 FINANCIAL PER2017/18 FINANCIAL PERF2017/18 FINANCIAL PE  2018/19 FINANCIAL PERFORMANCE RFORMANCE ORMANCE FORMANCE </vt:lpstr>
      <vt:lpstr>SDL, PENALTIES &amp; INTEREST (R millions)</vt:lpstr>
      <vt:lpstr>EXPENDITURE TRENDS </vt:lpstr>
      <vt:lpstr>DISCRETIONARY GRANT SPLIT </vt:lpstr>
      <vt:lpstr>201819 FINANCIAL POSITION</vt:lpstr>
      <vt:lpstr>201819 FINANCIAL POSITION (CONTINUED)</vt:lpstr>
      <vt:lpstr>THANK YOU </vt:lpstr>
    </vt:vector>
  </TitlesOfParts>
  <Company>Hi Fi Corp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Donald McBride</dc:creator>
  <cp:lastModifiedBy>Tendai Sithole</cp:lastModifiedBy>
  <cp:revision>21</cp:revision>
  <cp:lastPrinted>2019-11-15T08:05:28Z</cp:lastPrinted>
  <dcterms:created xsi:type="dcterms:W3CDTF">2019-11-15T07:59:00Z</dcterms:created>
  <dcterms:modified xsi:type="dcterms:W3CDTF">2019-11-20T13:16:54Z</dcterms:modified>
</cp:coreProperties>
</file>